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3"/>
  </p:notesMasterIdLst>
  <p:sldIdLst>
    <p:sldId id="256" r:id="rId2"/>
  </p:sldIdLst>
  <p:sldSz cx="30275213" cy="4280376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6" d="100"/>
          <a:sy n="16" d="100"/>
        </p:scale>
        <p:origin x="3222" y="1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3102757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Writing guide: A0 portrait, 841 x 1189 mm. Total text 600-900 words. Fonts: title 90-100 pt, authors 48 pt, section headings 54 pt, body 32-36 pt, captions 28 pt, references 24 pt. Readable from 2 m. Figures ≥ 300 dpi at printed size. Replace all guidance text; delete unused boxes. Poster number P-00 is assigned by the organisers. Export to PDF for printing.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70641" y="7005156"/>
            <a:ext cx="25733931" cy="14902051"/>
          </a:xfrm>
        </p:spPr>
        <p:txBody>
          <a:bodyPr anchor="b"/>
          <a:lstStyle>
            <a:lvl1pPr algn="ctr">
              <a:defRPr sz="1986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784402" y="22481887"/>
            <a:ext cx="22706410" cy="10334331"/>
          </a:xfrm>
        </p:spPr>
        <p:txBody>
          <a:bodyPr/>
          <a:lstStyle>
            <a:lvl1pPr marL="0" indent="0" algn="ctr">
              <a:buNone/>
              <a:defRPr sz="7946"/>
            </a:lvl1pPr>
            <a:lvl2pPr marL="1513743" indent="0" algn="ctr">
              <a:buNone/>
              <a:defRPr sz="6622"/>
            </a:lvl2pPr>
            <a:lvl3pPr marL="3027487" indent="0" algn="ctr">
              <a:buNone/>
              <a:defRPr sz="5960"/>
            </a:lvl3pPr>
            <a:lvl4pPr marL="4541230" indent="0" algn="ctr">
              <a:buNone/>
              <a:defRPr sz="5297"/>
            </a:lvl4pPr>
            <a:lvl5pPr marL="6054974" indent="0" algn="ctr">
              <a:buNone/>
              <a:defRPr sz="5297"/>
            </a:lvl5pPr>
            <a:lvl6pPr marL="7568717" indent="0" algn="ctr">
              <a:buNone/>
              <a:defRPr sz="5297"/>
            </a:lvl6pPr>
            <a:lvl7pPr marL="9082461" indent="0" algn="ctr">
              <a:buNone/>
              <a:defRPr sz="5297"/>
            </a:lvl7pPr>
            <a:lvl8pPr marL="10596204" indent="0" algn="ctr">
              <a:buNone/>
              <a:defRPr sz="5297"/>
            </a:lvl8pPr>
            <a:lvl9pPr marL="12109948" indent="0" algn="ctr">
              <a:buNone/>
              <a:defRPr sz="5297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2DDF-B91D-4851-ABDC-5F27289A5AAF}" type="datetimeFigureOut">
              <a:rPr lang="ro-RO" smtClean="0"/>
              <a:t>23.09.2026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84E8A-92F9-4A7A-98BC-FE6DAB72F89C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1347692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2DDF-B91D-4851-ABDC-5F27289A5AAF}" type="datetimeFigureOut">
              <a:rPr lang="ro-RO" smtClean="0"/>
              <a:t>23.09.2026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84E8A-92F9-4A7A-98BC-FE6DAB72F89C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304104464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5654" y="10671229"/>
            <a:ext cx="26112371" cy="17805173"/>
          </a:xfrm>
        </p:spPr>
        <p:txBody>
          <a:bodyPr anchor="b"/>
          <a:lstStyle>
            <a:lvl1pPr>
              <a:defRPr sz="1986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65654" y="28644846"/>
            <a:ext cx="26112371" cy="9363320"/>
          </a:xfrm>
        </p:spPr>
        <p:txBody>
          <a:bodyPr/>
          <a:lstStyle>
            <a:lvl1pPr marL="0" indent="0">
              <a:buNone/>
              <a:defRPr sz="7946">
                <a:solidFill>
                  <a:schemeClr val="tx1">
                    <a:tint val="82000"/>
                  </a:schemeClr>
                </a:solidFill>
              </a:defRPr>
            </a:lvl1pPr>
            <a:lvl2pPr marL="1513743" indent="0">
              <a:buNone/>
              <a:defRPr sz="6622">
                <a:solidFill>
                  <a:schemeClr val="tx1">
                    <a:tint val="82000"/>
                  </a:schemeClr>
                </a:solidFill>
              </a:defRPr>
            </a:lvl2pPr>
            <a:lvl3pPr marL="3027487" indent="0">
              <a:buNone/>
              <a:defRPr sz="5960">
                <a:solidFill>
                  <a:schemeClr val="tx1">
                    <a:tint val="82000"/>
                  </a:schemeClr>
                </a:solidFill>
              </a:defRPr>
            </a:lvl3pPr>
            <a:lvl4pPr marL="4541230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4pPr>
            <a:lvl5pPr marL="6054974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5pPr>
            <a:lvl6pPr marL="7568717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6pPr>
            <a:lvl7pPr marL="9082461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7pPr>
            <a:lvl8pPr marL="10596204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8pPr>
            <a:lvl9pPr marL="12109948" indent="0">
              <a:buNone/>
              <a:defRPr sz="5297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2DDF-B91D-4851-ABDC-5F27289A5AAF}" type="datetimeFigureOut">
              <a:rPr lang="ro-RO" smtClean="0"/>
              <a:t>23.09.2026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84E8A-92F9-4A7A-98BC-FE6DAB72F89C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8743426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081421" y="11394520"/>
            <a:ext cx="12866966" cy="271585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326826" y="11394520"/>
            <a:ext cx="12866966" cy="27158594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2DDF-B91D-4851-ABDC-5F27289A5AAF}" type="datetimeFigureOut">
              <a:rPr lang="ro-RO" smtClean="0"/>
              <a:t>23.09.2026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84E8A-92F9-4A7A-98BC-FE6DAB72F89C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6689538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278913"/>
            <a:ext cx="26112371" cy="8273416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5368" y="10492870"/>
            <a:ext cx="12807832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085368" y="15635264"/>
            <a:ext cx="12807832" cy="229971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5326828" y="10492870"/>
            <a:ext cx="12870909" cy="5142393"/>
          </a:xfrm>
        </p:spPr>
        <p:txBody>
          <a:bodyPr anchor="b"/>
          <a:lstStyle>
            <a:lvl1pPr marL="0" indent="0">
              <a:buNone/>
              <a:defRPr sz="7946" b="1"/>
            </a:lvl1pPr>
            <a:lvl2pPr marL="1513743" indent="0">
              <a:buNone/>
              <a:defRPr sz="6622" b="1"/>
            </a:lvl2pPr>
            <a:lvl3pPr marL="3027487" indent="0">
              <a:buNone/>
              <a:defRPr sz="5960" b="1"/>
            </a:lvl3pPr>
            <a:lvl4pPr marL="4541230" indent="0">
              <a:buNone/>
              <a:defRPr sz="5297" b="1"/>
            </a:lvl4pPr>
            <a:lvl5pPr marL="6054974" indent="0">
              <a:buNone/>
              <a:defRPr sz="5297" b="1"/>
            </a:lvl5pPr>
            <a:lvl6pPr marL="7568717" indent="0">
              <a:buNone/>
              <a:defRPr sz="5297" b="1"/>
            </a:lvl6pPr>
            <a:lvl7pPr marL="9082461" indent="0">
              <a:buNone/>
              <a:defRPr sz="5297" b="1"/>
            </a:lvl7pPr>
            <a:lvl8pPr marL="10596204" indent="0">
              <a:buNone/>
              <a:defRPr sz="5297" b="1"/>
            </a:lvl8pPr>
            <a:lvl9pPr marL="12109948" indent="0">
              <a:buNone/>
              <a:defRPr sz="529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5326828" y="15635264"/>
            <a:ext cx="12870909" cy="2299711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2DDF-B91D-4851-ABDC-5F27289A5AAF}" type="datetimeFigureOut">
              <a:rPr lang="ro-RO" smtClean="0"/>
              <a:t>23.09.2026</a:t>
            </a:fld>
            <a:endParaRPr lang="ro-R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84E8A-92F9-4A7A-98BC-FE6DAB72F89C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476567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2DDF-B91D-4851-ABDC-5F27289A5AAF}" type="datetimeFigureOut">
              <a:rPr lang="ro-RO" smtClean="0"/>
              <a:t>23.09.2026</a:t>
            </a:fld>
            <a:endParaRPr lang="ro-RO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84E8A-92F9-4A7A-98BC-FE6DAB72F89C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4133614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2DDF-B91D-4851-ABDC-5F27289A5AAF}" type="datetimeFigureOut">
              <a:rPr lang="ro-RO" smtClean="0"/>
              <a:t>23.09.2026</a:t>
            </a:fld>
            <a:endParaRPr lang="ro-RO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84E8A-92F9-4A7A-98BC-FE6DAB72F89C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54459919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870909" y="6162959"/>
            <a:ext cx="15326827" cy="30418415"/>
          </a:xfrm>
        </p:spPr>
        <p:txBody>
          <a:bodyPr/>
          <a:lstStyle>
            <a:lvl1pPr>
              <a:defRPr sz="10595"/>
            </a:lvl1pPr>
            <a:lvl2pPr>
              <a:defRPr sz="9271"/>
            </a:lvl2pPr>
            <a:lvl3pPr>
              <a:defRPr sz="7946"/>
            </a:lvl3pPr>
            <a:lvl4pPr>
              <a:defRPr sz="6622"/>
            </a:lvl4pPr>
            <a:lvl5pPr>
              <a:defRPr sz="6622"/>
            </a:lvl5pPr>
            <a:lvl6pPr>
              <a:defRPr sz="6622"/>
            </a:lvl6pPr>
            <a:lvl7pPr>
              <a:defRPr sz="6622"/>
            </a:lvl7pPr>
            <a:lvl8pPr>
              <a:defRPr sz="6622"/>
            </a:lvl8pPr>
            <a:lvl9pPr>
              <a:defRPr sz="6622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2DDF-B91D-4851-ABDC-5F27289A5AAF}" type="datetimeFigureOut">
              <a:rPr lang="ro-RO" smtClean="0"/>
              <a:t>23.09.2026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84E8A-92F9-4A7A-98BC-FE6DAB72F89C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305734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85364" y="2853584"/>
            <a:ext cx="9764544" cy="9987545"/>
          </a:xfrm>
        </p:spPr>
        <p:txBody>
          <a:bodyPr anchor="b"/>
          <a:lstStyle>
            <a:lvl1pPr>
              <a:defRPr sz="10595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870909" y="6162959"/>
            <a:ext cx="15326827" cy="30418415"/>
          </a:xfrm>
        </p:spPr>
        <p:txBody>
          <a:bodyPr anchor="t"/>
          <a:lstStyle>
            <a:lvl1pPr marL="0" indent="0">
              <a:buNone/>
              <a:defRPr sz="10595"/>
            </a:lvl1pPr>
            <a:lvl2pPr marL="1513743" indent="0">
              <a:buNone/>
              <a:defRPr sz="9271"/>
            </a:lvl2pPr>
            <a:lvl3pPr marL="3027487" indent="0">
              <a:buNone/>
              <a:defRPr sz="7946"/>
            </a:lvl3pPr>
            <a:lvl4pPr marL="4541230" indent="0">
              <a:buNone/>
              <a:defRPr sz="6622"/>
            </a:lvl4pPr>
            <a:lvl5pPr marL="6054974" indent="0">
              <a:buNone/>
              <a:defRPr sz="6622"/>
            </a:lvl5pPr>
            <a:lvl6pPr marL="7568717" indent="0">
              <a:buNone/>
              <a:defRPr sz="6622"/>
            </a:lvl6pPr>
            <a:lvl7pPr marL="9082461" indent="0">
              <a:buNone/>
              <a:defRPr sz="6622"/>
            </a:lvl7pPr>
            <a:lvl8pPr marL="10596204" indent="0">
              <a:buNone/>
              <a:defRPr sz="6622"/>
            </a:lvl8pPr>
            <a:lvl9pPr marL="12109948" indent="0">
              <a:buNone/>
              <a:defRPr sz="6622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085364" y="12841129"/>
            <a:ext cx="9764544" cy="23789780"/>
          </a:xfrm>
        </p:spPr>
        <p:txBody>
          <a:bodyPr/>
          <a:lstStyle>
            <a:lvl1pPr marL="0" indent="0">
              <a:buNone/>
              <a:defRPr sz="5297"/>
            </a:lvl1pPr>
            <a:lvl2pPr marL="1513743" indent="0">
              <a:buNone/>
              <a:defRPr sz="4635"/>
            </a:lvl2pPr>
            <a:lvl3pPr marL="3027487" indent="0">
              <a:buNone/>
              <a:defRPr sz="3973"/>
            </a:lvl3pPr>
            <a:lvl4pPr marL="4541230" indent="0">
              <a:buNone/>
              <a:defRPr sz="3311"/>
            </a:lvl4pPr>
            <a:lvl5pPr marL="6054974" indent="0">
              <a:buNone/>
              <a:defRPr sz="3311"/>
            </a:lvl5pPr>
            <a:lvl6pPr marL="7568717" indent="0">
              <a:buNone/>
              <a:defRPr sz="3311"/>
            </a:lvl6pPr>
            <a:lvl7pPr marL="9082461" indent="0">
              <a:buNone/>
              <a:defRPr sz="3311"/>
            </a:lvl7pPr>
            <a:lvl8pPr marL="10596204" indent="0">
              <a:buNone/>
              <a:defRPr sz="3311"/>
            </a:lvl8pPr>
            <a:lvl9pPr marL="12109948" indent="0">
              <a:buNone/>
              <a:defRPr sz="331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2DDF-B91D-4851-ABDC-5F27289A5AAF}" type="datetimeFigureOut">
              <a:rPr lang="ro-RO" smtClean="0"/>
              <a:t>23.09.2026</a:t>
            </a:fld>
            <a:endParaRPr lang="ro-R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84E8A-92F9-4A7A-98BC-FE6DAB72F89C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9782135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2DDF-B91D-4851-ABDC-5F27289A5AAF}" type="datetimeFigureOut">
              <a:rPr lang="ro-RO" smtClean="0"/>
              <a:t>23.09.2026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84E8A-92F9-4A7A-98BC-FE6DAB72F89C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6569883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1665701" y="2278904"/>
            <a:ext cx="6528093" cy="36274211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081423" y="2278904"/>
            <a:ext cx="19205838" cy="36274211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EC52DDF-B91D-4851-ABDC-5F27289A5AAF}" type="datetimeFigureOut">
              <a:rPr lang="ro-RO" smtClean="0"/>
              <a:t>23.09.2026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9084E8A-92F9-4A7A-98BC-FE6DAB72F89C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18054676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081421" y="2278913"/>
            <a:ext cx="26112371" cy="82734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81421" y="11394520"/>
            <a:ext cx="26112371" cy="271585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081421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EC52DDF-B91D-4851-ABDC-5F27289A5AAF}" type="datetimeFigureOut">
              <a:rPr lang="ro-RO" smtClean="0"/>
              <a:t>23.09.2026</a:t>
            </a:fld>
            <a:endParaRPr lang="ro-R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28665" y="39672756"/>
            <a:ext cx="10217884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o-R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1381869" y="39672756"/>
            <a:ext cx="6811923" cy="227890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3973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49084E8A-92F9-4A7A-98BC-FE6DAB72F89C}" type="slidenum">
              <a:rPr lang="ro-RO" smtClean="0"/>
              <a:t>‹#›</a:t>
            </a:fld>
            <a:endParaRPr lang="ro-RO"/>
          </a:p>
        </p:txBody>
      </p:sp>
    </p:spTree>
    <p:extLst>
      <p:ext uri="{BB962C8B-B14F-4D97-AF65-F5344CB8AC3E}">
        <p14:creationId xmlns:p14="http://schemas.microsoft.com/office/powerpoint/2010/main" val="272177505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27487" rtl="0" eaLnBrk="1" latinLnBrk="0" hangingPunct="1">
        <a:lnSpc>
          <a:spcPct val="90000"/>
        </a:lnSpc>
        <a:spcBef>
          <a:spcPct val="0"/>
        </a:spcBef>
        <a:buNone/>
        <a:defRPr sz="14568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56872" indent="-756872" algn="l" defTabSz="3027487" rtl="0" eaLnBrk="1" latinLnBrk="0" hangingPunct="1">
        <a:lnSpc>
          <a:spcPct val="90000"/>
        </a:lnSpc>
        <a:spcBef>
          <a:spcPts val="3311"/>
        </a:spcBef>
        <a:buFont typeface="Arial" panose="020B0604020202020204" pitchFamily="34" charset="0"/>
        <a:buChar char="•"/>
        <a:defRPr sz="9271" kern="1200">
          <a:solidFill>
            <a:schemeClr val="tx1"/>
          </a:solidFill>
          <a:latin typeface="+mn-lt"/>
          <a:ea typeface="+mn-ea"/>
          <a:cs typeface="+mn-cs"/>
        </a:defRPr>
      </a:lvl1pPr>
      <a:lvl2pPr marL="2270615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7946" kern="1200">
          <a:solidFill>
            <a:schemeClr val="tx1"/>
          </a:solidFill>
          <a:latin typeface="+mn-lt"/>
          <a:ea typeface="+mn-ea"/>
          <a:cs typeface="+mn-cs"/>
        </a:defRPr>
      </a:lvl2pPr>
      <a:lvl3pPr marL="378435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6622" kern="1200">
          <a:solidFill>
            <a:schemeClr val="tx1"/>
          </a:solidFill>
          <a:latin typeface="+mn-lt"/>
          <a:ea typeface="+mn-ea"/>
          <a:cs typeface="+mn-cs"/>
        </a:defRPr>
      </a:lvl3pPr>
      <a:lvl4pPr marL="5298102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81184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8325589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839333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1353076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866820" indent="-756872" algn="l" defTabSz="3027487" rtl="0" eaLnBrk="1" latinLnBrk="0" hangingPunct="1">
        <a:lnSpc>
          <a:spcPct val="90000"/>
        </a:lnSpc>
        <a:spcBef>
          <a:spcPts val="1655"/>
        </a:spcBef>
        <a:buFont typeface="Arial" panose="020B0604020202020204" pitchFamily="34" charset="0"/>
        <a:buChar char="•"/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1pPr>
      <a:lvl2pPr marL="1513743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2pPr>
      <a:lvl3pPr marL="302748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3pPr>
      <a:lvl4pPr marL="4541230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4pPr>
      <a:lvl5pPr marL="605497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5pPr>
      <a:lvl6pPr marL="7568717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6pPr>
      <a:lvl7pPr marL="9082461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7pPr>
      <a:lvl8pPr marL="10596204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8pPr>
      <a:lvl9pPr marL="12109948" algn="l" defTabSz="3027487" rtl="0" eaLnBrk="1" latinLnBrk="0" hangingPunct="1">
        <a:defRPr sz="596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3762F9F-8E3D-DB79-43AF-EA6510C5E4A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9213" y="887007"/>
            <a:ext cx="6801799" cy="2314898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8802000" y="1458000"/>
            <a:ext cx="15120000" cy="108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4000" b="1" i="0" dirty="0">
                <a:solidFill>
                  <a:srgbClr val="12394A"/>
                </a:solidFill>
                <a:latin typeface="Calibri"/>
              </a:rPr>
              <a:t>International Conference </a:t>
            </a:r>
            <a:r>
              <a:rPr sz="4000" b="1" i="0" dirty="0" err="1">
                <a:solidFill>
                  <a:srgbClr val="12394A"/>
                </a:solidFill>
                <a:latin typeface="Calibri"/>
              </a:rPr>
              <a:t>CIBv</a:t>
            </a:r>
            <a:r>
              <a:rPr sz="4000" b="1" i="0" dirty="0">
                <a:solidFill>
                  <a:srgbClr val="12394A"/>
                </a:solidFill>
                <a:latin typeface="Calibri"/>
              </a:rPr>
              <a:t> 2026</a:t>
            </a:r>
          </a:p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3200" b="0" i="0" dirty="0">
                <a:solidFill>
                  <a:srgbClr val="6B7278"/>
                </a:solidFill>
                <a:latin typeface="Calibri"/>
              </a:rPr>
              <a:t>Civil Engineering and Building Services · </a:t>
            </a:r>
            <a:r>
              <a:rPr sz="3200" b="0" i="0" dirty="0" err="1">
                <a:solidFill>
                  <a:srgbClr val="6B7278"/>
                </a:solidFill>
                <a:latin typeface="Calibri"/>
              </a:rPr>
              <a:t>Brașov</a:t>
            </a:r>
            <a:r>
              <a:rPr sz="3200" b="0" i="0" dirty="0">
                <a:solidFill>
                  <a:srgbClr val="6B7278"/>
                </a:solidFill>
                <a:latin typeface="Calibri"/>
              </a:rPr>
              <a:t>, Romania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25416000" y="1224000"/>
            <a:ext cx="3420000" cy="1512000"/>
          </a:xfrm>
          <a:prstGeom prst="roundRect">
            <a:avLst>
              <a:gd name="adj" fmla="val 15000"/>
            </a:avLst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800" b="1" dirty="0">
                <a:solidFill>
                  <a:srgbClr val="FFFFFF"/>
                </a:solidFill>
                <a:latin typeface="Calibri"/>
              </a:rPr>
              <a:t>POSTER</a:t>
            </a:r>
          </a:p>
          <a:p>
            <a:pPr algn="ctr"/>
            <a:r>
              <a:rPr sz="6000" b="1" dirty="0">
                <a:solidFill>
                  <a:srgbClr val="FFFFFF"/>
                </a:solidFill>
                <a:latin typeface="Calibri"/>
              </a:rPr>
              <a:t>P-00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440000" y="4248000"/>
            <a:ext cx="27396000" cy="292387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95000"/>
              </a:lnSpc>
              <a:spcAft>
                <a:spcPts val="0"/>
              </a:spcAft>
            </a:pPr>
            <a:r>
              <a:rPr sz="10000" b="1" i="0" dirty="0">
                <a:solidFill>
                  <a:srgbClr val="C00000"/>
                </a:solidFill>
                <a:latin typeface="Calibri"/>
              </a:rPr>
              <a:t>Paper Title: Concise, Informative, Maximum Two Lines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440000" y="7380000"/>
            <a:ext cx="27396000" cy="792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4800" b="1" i="0">
                <a:solidFill>
                  <a:srgbClr val="222222"/>
                </a:solidFill>
                <a:latin typeface="Calibri"/>
              </a:rPr>
              <a:t>First A. Author</a:t>
            </a:r>
            <a:r>
              <a:rPr sz="4800" b="1" i="0" baseline="30000">
                <a:solidFill>
                  <a:srgbClr val="222222"/>
                </a:solidFill>
                <a:latin typeface="Calibri"/>
              </a:rPr>
              <a:t>1</a:t>
            </a:r>
            <a:r>
              <a:rPr sz="4800" b="0" i="0">
                <a:solidFill>
                  <a:srgbClr val="222222"/>
                </a:solidFill>
                <a:latin typeface="Calibri"/>
              </a:rPr>
              <a:t>,  Second B. Author</a:t>
            </a:r>
            <a:r>
              <a:rPr sz="4800" b="0" i="0" baseline="30000">
                <a:solidFill>
                  <a:srgbClr val="222222"/>
                </a:solidFill>
                <a:latin typeface="Calibri"/>
              </a:rPr>
              <a:t>2</a:t>
            </a:r>
            <a:r>
              <a:rPr sz="4800" b="0" i="0">
                <a:solidFill>
                  <a:srgbClr val="222222"/>
                </a:solidFill>
                <a:latin typeface="Calibri"/>
              </a:rPr>
              <a:t>,  Third C. Author</a:t>
            </a:r>
            <a:r>
              <a:rPr sz="4800" b="0" i="0" baseline="30000">
                <a:solidFill>
                  <a:srgbClr val="222222"/>
                </a:solidFill>
                <a:latin typeface="Calibri"/>
              </a:rPr>
              <a:t>1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440000" y="8352000"/>
            <a:ext cx="27396000" cy="144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3200" b="0" i="0" baseline="30000">
                <a:solidFill>
                  <a:srgbClr val="6B7278"/>
                </a:solidFill>
                <a:latin typeface="Calibri"/>
              </a:rPr>
              <a:t>1</a:t>
            </a:r>
            <a:r>
              <a:rPr sz="3200" b="0" i="0">
                <a:solidFill>
                  <a:srgbClr val="6B7278"/>
                </a:solidFill>
                <a:latin typeface="Calibri"/>
              </a:rPr>
              <a:t> Transilvania University of Brașov, Faculty of Civil Engineering, Department …, Romania</a:t>
            </a:r>
          </a:p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3200" b="0" i="0" baseline="30000">
                <a:solidFill>
                  <a:srgbClr val="6B7278"/>
                </a:solidFill>
                <a:latin typeface="Calibri"/>
              </a:rPr>
              <a:t>2</a:t>
            </a:r>
            <a:r>
              <a:rPr sz="3200" b="0" i="0">
                <a:solidFill>
                  <a:srgbClr val="6B7278"/>
                </a:solidFill>
                <a:latin typeface="Calibri"/>
              </a:rPr>
              <a:t> Institution, Department, City, Country</a:t>
            </a:r>
          </a:p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3200" b="1" i="0">
                <a:solidFill>
                  <a:srgbClr val="12394A"/>
                </a:solidFill>
                <a:latin typeface="Calibri"/>
              </a:rPr>
              <a:t>Corresponding author: </a:t>
            </a:r>
            <a:r>
              <a:rPr sz="3200" b="0" i="0">
                <a:solidFill>
                  <a:srgbClr val="12394A"/>
                </a:solidFill>
                <a:latin typeface="Calibri"/>
              </a:rPr>
              <a:t>name.surname@unitbv.ro</a:t>
            </a:r>
          </a:p>
        </p:txBody>
      </p:sp>
      <p:sp>
        <p:nvSpPr>
          <p:cNvPr id="11" name="Oval 10"/>
          <p:cNvSpPr/>
          <p:nvPr/>
        </p:nvSpPr>
        <p:spPr>
          <a:xfrm>
            <a:off x="1440000" y="10800000"/>
            <a:ext cx="936000" cy="936000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5000" b="1">
                <a:solidFill>
                  <a:srgbClr val="FFFFFF"/>
                </a:solidFill>
                <a:latin typeface="Calibri"/>
              </a:rPr>
              <a:t>1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2664000" y="10849391"/>
            <a:ext cx="11736000" cy="83721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5400" b="1" i="0" dirty="0">
                <a:solidFill>
                  <a:srgbClr val="C00000"/>
                </a:solidFill>
                <a:latin typeface="Calibri"/>
              </a:rPr>
              <a:t>INTRODUCTION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440000" y="12096000"/>
            <a:ext cx="12978000" cy="54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sz="3400" b="1" i="0">
                <a:solidFill>
                  <a:srgbClr val="12394A"/>
                </a:solidFill>
                <a:latin typeface="Calibri"/>
              </a:rPr>
              <a:t>Context. </a:t>
            </a:r>
            <a:r>
              <a:rPr sz="3400" b="0" i="0">
                <a:solidFill>
                  <a:srgbClr val="222222"/>
                </a:solidFill>
                <a:latin typeface="Calibri"/>
              </a:rPr>
              <a:t>Why does the problem matter? One or two sentences on the practical or scientific need (energy, safety, comfort, durability …).</a:t>
            </a:r>
          </a:p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sz="3400" b="1" i="0">
                <a:solidFill>
                  <a:srgbClr val="12394A"/>
                </a:solidFill>
                <a:latin typeface="Calibri"/>
              </a:rPr>
              <a:t>Gap. </a:t>
            </a:r>
            <a:r>
              <a:rPr sz="3400" b="0" i="0">
                <a:solidFill>
                  <a:srgbClr val="222222"/>
                </a:solidFill>
                <a:latin typeface="Calibri"/>
              </a:rPr>
              <a:t>What is missing or unsolved in current practice / literature? Cite 2–3 key references [1–3].</a:t>
            </a:r>
          </a:p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sz="3400" b="1" i="0">
                <a:solidFill>
                  <a:srgbClr val="12394A"/>
                </a:solidFill>
                <a:latin typeface="Calibri"/>
              </a:rPr>
              <a:t>This work. </a:t>
            </a:r>
            <a:r>
              <a:rPr sz="3400" b="0" i="0">
                <a:solidFill>
                  <a:srgbClr val="222222"/>
                </a:solidFill>
                <a:latin typeface="Calibri"/>
              </a:rPr>
              <a:t>One sentence stating what you did.</a:t>
            </a:r>
          </a:p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sz="3400" b="0" i="0">
                <a:solidFill>
                  <a:srgbClr val="222222"/>
                </a:solidFill>
                <a:latin typeface="Calibri"/>
              </a:rPr>
              <a:t>Target: 80–120 words. No abstract on the poster – the title and this section replace it.</a:t>
            </a:r>
          </a:p>
        </p:txBody>
      </p:sp>
      <p:sp>
        <p:nvSpPr>
          <p:cNvPr id="14" name="Oval 13"/>
          <p:cNvSpPr/>
          <p:nvPr/>
        </p:nvSpPr>
        <p:spPr>
          <a:xfrm>
            <a:off x="1440000" y="16848000"/>
            <a:ext cx="936000" cy="936000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5000" b="1">
                <a:solidFill>
                  <a:srgbClr val="FFFFFF"/>
                </a:solidFill>
                <a:latin typeface="Calibri"/>
              </a:rPr>
              <a:t>2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664000" y="16897391"/>
            <a:ext cx="11736000" cy="83721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5400" b="1" i="0" dirty="0">
                <a:solidFill>
                  <a:srgbClr val="C00000"/>
                </a:solidFill>
                <a:latin typeface="Calibri"/>
              </a:rPr>
              <a:t>OBJECTIVES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1440000" y="18144000"/>
            <a:ext cx="12978000" cy="432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sz="3400" b="1" i="0">
                <a:solidFill>
                  <a:srgbClr val="12394A"/>
                </a:solidFill>
                <a:latin typeface="Calibri"/>
              </a:rPr>
              <a:t>O1 </a:t>
            </a:r>
            <a:r>
              <a:rPr sz="3400" b="0" i="0">
                <a:solidFill>
                  <a:srgbClr val="222222"/>
                </a:solidFill>
                <a:latin typeface="Calibri"/>
              </a:rPr>
              <a:t>– first measurable objective (verb + object + indicator)</a:t>
            </a:r>
          </a:p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sz="3400" b="1" i="0">
                <a:solidFill>
                  <a:srgbClr val="12394A"/>
                </a:solidFill>
                <a:latin typeface="Calibri"/>
              </a:rPr>
              <a:t>O2 </a:t>
            </a:r>
            <a:r>
              <a:rPr sz="3400" b="0" i="0">
                <a:solidFill>
                  <a:srgbClr val="222222"/>
                </a:solidFill>
                <a:latin typeface="Calibri"/>
              </a:rPr>
              <a:t>– second objective</a:t>
            </a:r>
          </a:p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sz="3400" b="1" i="0">
                <a:solidFill>
                  <a:srgbClr val="12394A"/>
                </a:solidFill>
                <a:latin typeface="Calibri"/>
              </a:rPr>
              <a:t>O3 </a:t>
            </a:r>
            <a:r>
              <a:rPr sz="3400" b="0" i="0">
                <a:solidFill>
                  <a:srgbClr val="222222"/>
                </a:solidFill>
                <a:latin typeface="Calibri"/>
              </a:rPr>
              <a:t>– third objective (optional)</a:t>
            </a:r>
          </a:p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sz="3400" b="0" i="0">
                <a:solidFill>
                  <a:srgbClr val="222222"/>
                </a:solidFill>
                <a:latin typeface="Calibri"/>
              </a:rPr>
              <a:t>Keep to 2–4 short, numbered statements; readers should grasp them in 10 seconds.</a:t>
            </a:r>
          </a:p>
        </p:txBody>
      </p:sp>
      <p:sp>
        <p:nvSpPr>
          <p:cNvPr id="17" name="Oval 16"/>
          <p:cNvSpPr/>
          <p:nvPr/>
        </p:nvSpPr>
        <p:spPr>
          <a:xfrm>
            <a:off x="1440000" y="22248000"/>
            <a:ext cx="936000" cy="936000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5000" b="1">
                <a:solidFill>
                  <a:srgbClr val="FFFFFF"/>
                </a:solidFill>
                <a:latin typeface="Calibri"/>
              </a:rPr>
              <a:t>3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2664000" y="22297391"/>
            <a:ext cx="11736000" cy="83721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5400" b="1" i="0" dirty="0">
                <a:solidFill>
                  <a:srgbClr val="C00000"/>
                </a:solidFill>
                <a:latin typeface="Calibri"/>
              </a:rPr>
              <a:t>MATERIALS AND METHODS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1440000" y="23544000"/>
            <a:ext cx="12978000" cy="414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sz="3400" b="1" i="0">
                <a:solidFill>
                  <a:srgbClr val="12394A"/>
                </a:solidFill>
                <a:latin typeface="Calibri"/>
              </a:rPr>
              <a:t>Object of study: </a:t>
            </a:r>
            <a:r>
              <a:rPr sz="3400" b="0" i="0">
                <a:solidFill>
                  <a:srgbClr val="222222"/>
                </a:solidFill>
                <a:latin typeface="Calibri"/>
              </a:rPr>
              <a:t>building / system / specimen / numerical model.</a:t>
            </a:r>
          </a:p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sz="3400" b="1" i="0">
                <a:solidFill>
                  <a:srgbClr val="12394A"/>
                </a:solidFill>
                <a:latin typeface="Calibri"/>
              </a:rPr>
              <a:t>Approach: </a:t>
            </a:r>
            <a:r>
              <a:rPr sz="3400" b="0" i="0">
                <a:solidFill>
                  <a:srgbClr val="222222"/>
                </a:solidFill>
                <a:latin typeface="Calibri"/>
              </a:rPr>
              <a:t>experimental set-up, simulation tool, standards applied (e.g. SR EN …), boundary conditions.</a:t>
            </a:r>
          </a:p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sz="3400" b="1" i="0">
                <a:solidFill>
                  <a:srgbClr val="12394A"/>
                </a:solidFill>
                <a:latin typeface="Calibri"/>
              </a:rPr>
              <a:t>Measured / computed: </a:t>
            </a:r>
            <a:r>
              <a:rPr sz="3400" b="0" i="0">
                <a:solidFill>
                  <a:srgbClr val="222222"/>
                </a:solidFill>
                <a:latin typeface="Calibri"/>
              </a:rPr>
              <a:t>main parameters, instruments, accuracy.</a:t>
            </a:r>
          </a:p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sz="3400" b="0" i="0">
                <a:solidFill>
                  <a:srgbClr val="222222"/>
                </a:solidFill>
                <a:latin typeface="Calibri"/>
              </a:rPr>
              <a:t>Prefer a schematic over text. Target: 80–120 words.</a:t>
            </a:r>
          </a:p>
        </p:txBody>
      </p:sp>
      <p:sp>
        <p:nvSpPr>
          <p:cNvPr id="20" name="Rounded Rectangle 19"/>
          <p:cNvSpPr/>
          <p:nvPr/>
        </p:nvSpPr>
        <p:spPr>
          <a:xfrm>
            <a:off x="1440000" y="27792000"/>
            <a:ext cx="12978000" cy="8280000"/>
          </a:xfrm>
          <a:prstGeom prst="roundRect">
            <a:avLst>
              <a:gd name="adj" fmla="val 3000"/>
            </a:avLst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6B727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4000" b="1">
                <a:solidFill>
                  <a:srgbClr val="6B7278"/>
                </a:solidFill>
                <a:latin typeface="Calibri"/>
              </a:rPr>
              <a:t>Figure 1</a:t>
            </a:r>
          </a:p>
          <a:p>
            <a:pPr algn="ctr"/>
            <a:r>
              <a:rPr sz="2800" b="0">
                <a:solidFill>
                  <a:srgbClr val="6B7278"/>
                </a:solidFill>
                <a:latin typeface="Calibri"/>
              </a:rPr>
              <a:t>Schematic of set-up, model geometry or workflow
Place image here · min. 300 dpi at final size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1440000" y="36216000"/>
            <a:ext cx="12978000" cy="648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800" b="1" i="0">
                <a:solidFill>
                  <a:srgbClr val="12394A"/>
                </a:solidFill>
                <a:latin typeface="Calibri"/>
              </a:rPr>
              <a:t>Fig. 1. </a:t>
            </a:r>
            <a:r>
              <a:rPr sz="2800" b="0" i="1">
                <a:solidFill>
                  <a:srgbClr val="6B7278"/>
                </a:solidFill>
                <a:latin typeface="Calibri"/>
              </a:rPr>
              <a:t>Short caption that explains what the reader sees.</a:t>
            </a:r>
          </a:p>
        </p:txBody>
      </p:sp>
      <p:sp>
        <p:nvSpPr>
          <p:cNvPr id="22" name="Oval 21"/>
          <p:cNvSpPr/>
          <p:nvPr/>
        </p:nvSpPr>
        <p:spPr>
          <a:xfrm>
            <a:off x="15858000" y="10800000"/>
            <a:ext cx="936000" cy="936000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5000" b="1">
                <a:solidFill>
                  <a:srgbClr val="FFFFFF"/>
                </a:solidFill>
                <a:latin typeface="Calibri"/>
              </a:rPr>
              <a:t>4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17082000" y="10849391"/>
            <a:ext cx="11736000" cy="83721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5400" b="1" i="0" dirty="0">
                <a:solidFill>
                  <a:srgbClr val="C00000"/>
                </a:solidFill>
                <a:latin typeface="Calibri"/>
              </a:rPr>
              <a:t>RESULTS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15858000" y="12096000"/>
            <a:ext cx="12978000" cy="6660000"/>
          </a:xfrm>
          <a:prstGeom prst="roundRect">
            <a:avLst>
              <a:gd name="adj" fmla="val 3000"/>
            </a:avLst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6B727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4000" b="1">
                <a:solidFill>
                  <a:srgbClr val="6B7278"/>
                </a:solidFill>
                <a:latin typeface="Calibri"/>
              </a:rPr>
              <a:t>Figure 2</a:t>
            </a:r>
          </a:p>
          <a:p>
            <a:pPr algn="ctr"/>
            <a:r>
              <a:rPr sz="2800" b="0">
                <a:solidFill>
                  <a:srgbClr val="6B7278"/>
                </a:solidFill>
                <a:latin typeface="Calibri"/>
              </a:rPr>
              <a:t>Main result chart
Large axis labels (≥ 28 pt) · units in brackets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15858000" y="18900000"/>
            <a:ext cx="12978000" cy="648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800" b="1" i="0">
                <a:solidFill>
                  <a:srgbClr val="12394A"/>
                </a:solidFill>
                <a:latin typeface="Calibri"/>
              </a:rPr>
              <a:t>Fig. 2. </a:t>
            </a:r>
            <a:r>
              <a:rPr sz="2800" b="0" i="1">
                <a:solidFill>
                  <a:srgbClr val="6B7278"/>
                </a:solidFill>
                <a:latin typeface="Calibri"/>
              </a:rPr>
              <a:t>State the finding, not only the variable (e.g. "X reduces Y by 25 %").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15858000" y="19692000"/>
            <a:ext cx="12978000" cy="360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sz="3400" b="0" i="0">
                <a:solidFill>
                  <a:srgbClr val="222222"/>
                </a:solidFill>
                <a:latin typeface="Calibri"/>
              </a:rPr>
              <a:t>Describe the 2–3 most important findings, each linked to an objective (O1–O3) and to a figure or table.</a:t>
            </a:r>
          </a:p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sz="3400" b="0" i="0">
                <a:solidFill>
                  <a:srgbClr val="222222"/>
                </a:solidFill>
                <a:latin typeface="Calibri"/>
              </a:rPr>
              <a:t>Give numbers with units and uncertainty. Target: 100–150 words.</a:t>
            </a:r>
          </a:p>
        </p:txBody>
      </p:sp>
      <p:sp>
        <p:nvSpPr>
          <p:cNvPr id="27" name="Rounded Rectangle 26"/>
          <p:cNvSpPr/>
          <p:nvPr/>
        </p:nvSpPr>
        <p:spPr>
          <a:xfrm>
            <a:off x="15858000" y="22608000"/>
            <a:ext cx="12978000" cy="5220000"/>
          </a:xfrm>
          <a:prstGeom prst="roundRect">
            <a:avLst>
              <a:gd name="adj" fmla="val 3000"/>
            </a:avLst>
          </a:prstGeom>
          <a:solidFill>
            <a:schemeClr val="accent2">
              <a:lumMod val="20000"/>
              <a:lumOff val="80000"/>
            </a:schemeClr>
          </a:solidFill>
          <a:ln w="38100">
            <a:solidFill>
              <a:srgbClr val="6B727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4000" b="1">
                <a:solidFill>
                  <a:srgbClr val="6B7278"/>
                </a:solidFill>
                <a:latin typeface="Calibri"/>
              </a:rPr>
              <a:t>Figure 3 / Table 1</a:t>
            </a:r>
          </a:p>
          <a:p>
            <a:pPr algn="ctr"/>
            <a:r>
              <a:rPr sz="2800" b="0">
                <a:solidFill>
                  <a:srgbClr val="6B7278"/>
                </a:solidFill>
                <a:latin typeface="Calibri"/>
              </a:rPr>
              <a:t>Secondary result, comparison or validation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5858000" y="27972000"/>
            <a:ext cx="12978000" cy="648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800" b="1" i="0">
                <a:solidFill>
                  <a:srgbClr val="12394A"/>
                </a:solidFill>
                <a:latin typeface="Calibri"/>
              </a:rPr>
              <a:t>Table 1. </a:t>
            </a:r>
            <a:r>
              <a:rPr sz="2800" b="0" i="1">
                <a:solidFill>
                  <a:srgbClr val="6B7278"/>
                </a:solidFill>
                <a:latin typeface="Calibri"/>
              </a:rPr>
              <a:t>Keep tables to ≤ 5 rows × 5 columns.</a:t>
            </a:r>
          </a:p>
        </p:txBody>
      </p:sp>
      <p:sp>
        <p:nvSpPr>
          <p:cNvPr id="29" name="Rounded Rectangle 28"/>
          <p:cNvSpPr/>
          <p:nvPr/>
        </p:nvSpPr>
        <p:spPr>
          <a:xfrm>
            <a:off x="15858000" y="29088000"/>
            <a:ext cx="12978000" cy="2808000"/>
          </a:xfrm>
          <a:prstGeom prst="roundRect">
            <a:avLst>
              <a:gd name="adj" fmla="val 8000"/>
            </a:avLst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0" name="TextBox 29"/>
          <p:cNvSpPr txBox="1"/>
          <p:nvPr/>
        </p:nvSpPr>
        <p:spPr>
          <a:xfrm>
            <a:off x="16362000" y="29626378"/>
            <a:ext cx="11970000" cy="1731243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3000" b="1" i="0" dirty="0">
                <a:latin typeface="Calibri"/>
              </a:rPr>
              <a:t>KEY MESSAGE</a:t>
            </a:r>
          </a:p>
          <a:p>
            <a:pPr algn="l">
              <a:lnSpc>
                <a:spcPct val="100000"/>
              </a:lnSpc>
              <a:spcAft>
                <a:spcPts val="0"/>
              </a:spcAft>
            </a:pPr>
            <a:r>
              <a:rPr sz="3800" b="1" i="0" dirty="0">
                <a:solidFill>
                  <a:srgbClr val="C00000"/>
                </a:solidFill>
                <a:latin typeface="Calibri"/>
              </a:rPr>
              <a:t>One sentence (≤ 25 words) that a visitor should remember after passing your poster.</a:t>
            </a:r>
          </a:p>
        </p:txBody>
      </p:sp>
      <p:sp>
        <p:nvSpPr>
          <p:cNvPr id="31" name="Oval 30"/>
          <p:cNvSpPr/>
          <p:nvPr/>
        </p:nvSpPr>
        <p:spPr>
          <a:xfrm>
            <a:off x="15858000" y="32544000"/>
            <a:ext cx="936000" cy="936000"/>
          </a:xfrm>
          <a:prstGeom prst="ellipse">
            <a:avLst/>
          </a:prstGeom>
          <a:solidFill>
            <a:srgbClr val="C0000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/>
            <a:r>
              <a:rPr sz="5000" b="1">
                <a:solidFill>
                  <a:srgbClr val="FFFFFF"/>
                </a:solidFill>
                <a:latin typeface="Calibri"/>
              </a:rPr>
              <a:t>5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7082000" y="32593391"/>
            <a:ext cx="11736000" cy="837217"/>
          </a:xfrm>
          <a:prstGeom prst="rect">
            <a:avLst/>
          </a:prstGeom>
          <a:noFill/>
        </p:spPr>
        <p:txBody>
          <a:bodyPr wrap="square" lIns="0" tIns="0" rIns="0" bIns="0" anchor="ctr">
            <a:spAutoFit/>
          </a:bodyPr>
          <a:lstStyle/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5400" b="1" i="0" dirty="0">
                <a:solidFill>
                  <a:srgbClr val="C00000"/>
                </a:solidFill>
                <a:latin typeface="Calibri"/>
              </a:rPr>
              <a:t>CONCLUSIONS</a:t>
            </a:r>
          </a:p>
        </p:txBody>
      </p:sp>
      <p:sp>
        <p:nvSpPr>
          <p:cNvPr id="33" name="TextBox 32"/>
          <p:cNvSpPr txBox="1"/>
          <p:nvPr/>
        </p:nvSpPr>
        <p:spPr>
          <a:xfrm>
            <a:off x="15858000" y="33840000"/>
            <a:ext cx="12978000" cy="3420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sz="3400" b="1" i="0">
                <a:solidFill>
                  <a:srgbClr val="12394A"/>
                </a:solidFill>
                <a:latin typeface="Calibri"/>
              </a:rPr>
              <a:t>• </a:t>
            </a:r>
            <a:r>
              <a:rPr sz="3400" b="0" i="0">
                <a:solidFill>
                  <a:srgbClr val="222222"/>
                </a:solidFill>
                <a:latin typeface="Calibri"/>
              </a:rPr>
              <a:t>Main conclusion answering O1, with the key figure of merit.</a:t>
            </a:r>
          </a:p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sz="3400" b="1" i="0">
                <a:solidFill>
                  <a:srgbClr val="12394A"/>
                </a:solidFill>
                <a:latin typeface="Calibri"/>
              </a:rPr>
              <a:t>• </a:t>
            </a:r>
            <a:r>
              <a:rPr sz="3400" b="0" i="0">
                <a:solidFill>
                  <a:srgbClr val="222222"/>
                </a:solidFill>
                <a:latin typeface="Calibri"/>
              </a:rPr>
              <a:t>Second conclusion / practical implication for design or operation.</a:t>
            </a:r>
          </a:p>
          <a:p>
            <a:pPr algn="l">
              <a:lnSpc>
                <a:spcPct val="105000"/>
              </a:lnSpc>
              <a:spcAft>
                <a:spcPts val="1000"/>
              </a:spcAft>
            </a:pPr>
            <a:r>
              <a:rPr sz="3400" b="1" i="0">
                <a:solidFill>
                  <a:srgbClr val="12394A"/>
                </a:solidFill>
                <a:latin typeface="Calibri"/>
              </a:rPr>
              <a:t>• </a:t>
            </a:r>
            <a:r>
              <a:rPr sz="3400" b="0" i="0">
                <a:solidFill>
                  <a:srgbClr val="222222"/>
                </a:solidFill>
                <a:latin typeface="Calibri"/>
              </a:rPr>
              <a:t>Limitations and next steps (one line).</a:t>
            </a:r>
          </a:p>
        </p:txBody>
      </p:sp>
      <p:sp>
        <p:nvSpPr>
          <p:cNvPr id="34" name="Rounded Rectangle 33"/>
          <p:cNvSpPr/>
          <p:nvPr/>
        </p:nvSpPr>
        <p:spPr>
          <a:xfrm>
            <a:off x="1440000" y="37872000"/>
            <a:ext cx="27396000" cy="3600000"/>
          </a:xfrm>
          <a:prstGeom prst="roundRect">
            <a:avLst>
              <a:gd name="adj" fmla="val 5000"/>
            </a:avLst>
          </a:prstGeom>
          <a:solidFill>
            <a:schemeClr val="accent2">
              <a:lumMod val="20000"/>
              <a:lumOff val="8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35" name="TextBox 34"/>
          <p:cNvSpPr txBox="1"/>
          <p:nvPr/>
        </p:nvSpPr>
        <p:spPr>
          <a:xfrm>
            <a:off x="2016000" y="38232000"/>
            <a:ext cx="16920000" cy="224491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3200" b="1" i="0" dirty="0">
                <a:solidFill>
                  <a:srgbClr val="C00000"/>
                </a:solidFill>
                <a:latin typeface="Calibri"/>
              </a:rPr>
              <a:t>REFERENCES</a:t>
            </a:r>
          </a:p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2400" b="0" i="0" dirty="0">
                <a:solidFill>
                  <a:srgbClr val="222222"/>
                </a:solidFill>
                <a:latin typeface="Calibri"/>
              </a:rPr>
              <a:t>[1] Author A., Author B. Title of article. Journal Name, Vol(No), pages, year. DOI</a:t>
            </a:r>
          </a:p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2400" b="0" i="0" dirty="0">
                <a:solidFill>
                  <a:srgbClr val="222222"/>
                </a:solidFill>
                <a:latin typeface="Calibri"/>
              </a:rPr>
              <a:t>[2] Author C. Title of book. Publisher, City, year.</a:t>
            </a:r>
          </a:p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2400" b="0" i="0" dirty="0">
                <a:solidFill>
                  <a:srgbClr val="222222"/>
                </a:solidFill>
                <a:latin typeface="Calibri"/>
              </a:rPr>
              <a:t>[3] SR EN </a:t>
            </a:r>
            <a:r>
              <a:rPr sz="2400" b="0" i="0" dirty="0" err="1">
                <a:solidFill>
                  <a:srgbClr val="222222"/>
                </a:solidFill>
                <a:latin typeface="Calibri"/>
              </a:rPr>
              <a:t>XXXX:year</a:t>
            </a:r>
            <a:r>
              <a:rPr sz="2400" b="0" i="0" dirty="0">
                <a:solidFill>
                  <a:srgbClr val="222222"/>
                </a:solidFill>
                <a:latin typeface="Calibri"/>
              </a:rPr>
              <a:t> – Title of standard.</a:t>
            </a:r>
          </a:p>
          <a:p>
            <a:pPr algn="l">
              <a:lnSpc>
                <a:spcPct val="105000"/>
              </a:lnSpc>
              <a:spcAft>
                <a:spcPts val="300"/>
              </a:spcAft>
            </a:pPr>
            <a:r>
              <a:rPr sz="2400" b="0" i="0" dirty="0">
                <a:solidFill>
                  <a:srgbClr val="222222"/>
                </a:solidFill>
                <a:latin typeface="Calibri"/>
              </a:rPr>
              <a:t>[4] Max. 5–6 references, same style as the </a:t>
            </a:r>
            <a:r>
              <a:rPr sz="2400" b="0" i="0" dirty="0" err="1">
                <a:solidFill>
                  <a:srgbClr val="222222"/>
                </a:solidFill>
                <a:latin typeface="Calibri"/>
              </a:rPr>
              <a:t>CIBv</a:t>
            </a:r>
            <a:r>
              <a:rPr sz="2400" b="0" i="0" dirty="0">
                <a:solidFill>
                  <a:srgbClr val="222222"/>
                </a:solidFill>
                <a:latin typeface="Calibri"/>
              </a:rPr>
              <a:t> paper.</a:t>
            </a:r>
          </a:p>
        </p:txBody>
      </p:sp>
      <p:sp>
        <p:nvSpPr>
          <p:cNvPr id="36" name="TextBox 35"/>
          <p:cNvSpPr txBox="1"/>
          <p:nvPr/>
        </p:nvSpPr>
        <p:spPr>
          <a:xfrm>
            <a:off x="19440000" y="38232000"/>
            <a:ext cx="6120000" cy="1353897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3200" b="1" i="0" dirty="0">
                <a:solidFill>
                  <a:srgbClr val="C00000"/>
                </a:solidFill>
                <a:latin typeface="Calibri"/>
              </a:rPr>
              <a:t>ACKNOWLEDGEMENTS</a:t>
            </a:r>
          </a:p>
          <a:p>
            <a:pPr algn="l">
              <a:lnSpc>
                <a:spcPct val="105000"/>
              </a:lnSpc>
              <a:spcAft>
                <a:spcPts val="0"/>
              </a:spcAft>
            </a:pPr>
            <a:r>
              <a:rPr sz="2400" b="0" i="0" dirty="0">
                <a:solidFill>
                  <a:srgbClr val="222222"/>
                </a:solidFill>
                <a:latin typeface="Calibri"/>
              </a:rPr>
              <a:t>Funding body, project code, partners, lab support.</a:t>
            </a:r>
          </a:p>
        </p:txBody>
      </p:sp>
      <p:sp>
        <p:nvSpPr>
          <p:cNvPr id="37" name="Rounded Rectangle 36"/>
          <p:cNvSpPr/>
          <p:nvPr/>
        </p:nvSpPr>
        <p:spPr>
          <a:xfrm>
            <a:off x="25416000" y="38304000"/>
            <a:ext cx="2952000" cy="2736000"/>
          </a:xfrm>
          <a:prstGeom prst="roundRect">
            <a:avLst>
              <a:gd name="adj" fmla="val 5000"/>
            </a:avLst>
          </a:prstGeom>
          <a:solidFill>
            <a:srgbClr val="FFFFFF"/>
          </a:solidFill>
          <a:ln w="38100">
            <a:solidFill>
              <a:srgbClr val="6B7278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sz="2200" dirty="0">
                <a:solidFill>
                  <a:srgbClr val="6B7278"/>
                </a:solidFill>
                <a:latin typeface="Calibri"/>
              </a:rPr>
              <a:t>QR code</a:t>
            </a:r>
            <a:r>
              <a:rPr lang="en-GB" sz="2200" dirty="0">
                <a:solidFill>
                  <a:srgbClr val="6B7278"/>
                </a:solidFill>
                <a:latin typeface="Calibri"/>
              </a:rPr>
              <a:t> for video presentation</a:t>
            </a:r>
            <a:r>
              <a:rPr sz="2200" dirty="0">
                <a:solidFill>
                  <a:srgbClr val="6B7278"/>
                </a:solidFill>
                <a:latin typeface="Calibri"/>
              </a:rPr>
              <a:t>
(paper / contact)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440000" y="41760000"/>
            <a:ext cx="27396000" cy="504000"/>
          </a:xfrm>
          <a:prstGeom prst="rect">
            <a:avLst/>
          </a:prstGeom>
          <a:noFill/>
        </p:spPr>
        <p:txBody>
          <a:bodyPr wrap="square" lIns="0" tIns="0" rIns="0" bIns="0" anchor="t">
            <a:spAutoFit/>
          </a:bodyPr>
          <a:lstStyle/>
          <a:p>
            <a:pPr algn="ctr">
              <a:lnSpc>
                <a:spcPct val="105000"/>
              </a:lnSpc>
              <a:spcAft>
                <a:spcPts val="0"/>
              </a:spcAft>
            </a:pPr>
            <a:r>
              <a:rPr sz="2400" b="0" i="0">
                <a:solidFill>
                  <a:srgbClr val="6B7278"/>
                </a:solidFill>
                <a:latin typeface="Calibri"/>
              </a:rPr>
              <a:t>CIBv 2026 · Transilvania University of Brașov · Faculty of Civil Engineering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4CEF3A93-077B-CCC4-1AB0-5F598C0E81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056548" y="1056622"/>
            <a:ext cx="1812318" cy="1787378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AAA12F5-6145-C084-56F2-42E4910FD2D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983047" y="1078407"/>
            <a:ext cx="1790822" cy="1708674"/>
          </a:xfrm>
          <a:prstGeom prst="rect">
            <a:avLst/>
          </a:prstGeom>
        </p:spPr>
      </p:pic>
      <p:pic>
        <p:nvPicPr>
          <p:cNvPr id="40" name="Picture 39">
            <a:extLst>
              <a:ext uri="{FF2B5EF4-FFF2-40B4-BE49-F238E27FC236}">
                <a16:creationId xmlns:a16="http://schemas.microsoft.com/office/drawing/2014/main" id="{729F8511-C791-EBF2-EBA4-95E4E0CC3ED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342" t="17974" r="62214" b="20400"/>
          <a:stretch/>
        </p:blipFill>
        <p:spPr>
          <a:xfrm>
            <a:off x="19207848" y="1056622"/>
            <a:ext cx="1698414" cy="1730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39529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</TotalTime>
  <Words>628</Words>
  <Application>Microsoft Office PowerPoint</Application>
  <PresentationFormat>Custom</PresentationFormat>
  <Paragraphs>57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Aptos</vt:lpstr>
      <vt:lpstr>Aptos Display</vt:lpstr>
      <vt:lpstr>Arial</vt:lpstr>
      <vt:lpstr>Calibri</vt:lpstr>
      <vt:lpstr>Office Theme</vt:lpstr>
      <vt:lpstr>PowerPoint Presentation</vt:lpstr>
    </vt:vector>
  </TitlesOfParts>
  <Company>HEAT TRANSFER SRL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User</cp:lastModifiedBy>
  <cp:revision>5</cp:revision>
  <dcterms:created xsi:type="dcterms:W3CDTF">2026-09-23T05:11:07Z</dcterms:created>
  <dcterms:modified xsi:type="dcterms:W3CDTF">2026-09-23T05:25:49Z</dcterms:modified>
</cp:coreProperties>
</file>